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513DD6E-3687-47E8-BA01-7764BB3FF300}">
  <a:tblStyle styleId="{3513DD6E-3687-47E8-BA01-7764BB3FF300}" styleName="Table_0">
    <a:wholeTbl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524800" y="896807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5" name="Shape 15"/>
          <p:cNvSpPr/>
          <p:nvPr/>
        </p:nvSpPr>
        <p:spPr>
          <a:xfrm rot="10800000">
            <a:off x="6537562" y="44572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cxnSp>
        <p:nvCxnSpPr>
          <p:cNvPr id="16" name="Shape 16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ctrTitle"/>
          </p:nvPr>
        </p:nvSpPr>
        <p:spPr>
          <a:xfrm>
            <a:off x="1680301" y="1585233"/>
            <a:ext cx="5783400" cy="1943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680301" y="4065933"/>
            <a:ext cx="5783400" cy="121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480750" y="2353266"/>
            <a:ext cx="8222100" cy="1209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489218" y="1883035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87900" y="2125366"/>
            <a:ext cx="2808000" cy="357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5644966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saintbrigidmskelly.weebly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x="1860525" y="1232625"/>
            <a:ext cx="5656500" cy="15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Welcome to 4th Grade’s </a:t>
            </a:r>
            <a:r>
              <a:rPr b="0" i="0" lang="en-US" u="none" cap="none" strike="noStrike">
                <a:latin typeface="Comic Sans MS"/>
                <a:ea typeface="Comic Sans MS"/>
                <a:cs typeface="Comic Sans MS"/>
                <a:sym typeface="Comic Sans MS"/>
              </a:rPr>
              <a:t>Back to School Night!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05875" y="2912112"/>
            <a:ext cx="8365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mic Sans MS"/>
              <a:buChar char="❖"/>
            </a:pPr>
            <a:r>
              <a:rPr b="1" lang="en-US"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read the letter from your child on their desk and feel free to start writing a reply on the back of their letter (pencils should be in their desks or you can grab one by my desk)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mic Sans MS"/>
              <a:buChar char="❖"/>
            </a:pPr>
            <a:r>
              <a:rPr b="1" lang="en-US" sz="24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sign in on the sheet outside before you leave tonight.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Questrial"/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Co-Curriculars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549900" y="1657925"/>
            <a:ext cx="80442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 - 4 days a week 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continue to play the Recorder and need to practice at home (will not be bringing them to school)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Garcia (maternity leave)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 - 3 days a week 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have homework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Spanish - 2 days a week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HW on Tues. and Thurs.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- 2 days a week </a:t>
            </a:r>
          </a:p>
          <a:p>
            <a:pPr indent="0" lvl="0" marL="13716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science clip art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575" y="4439475"/>
            <a:ext cx="1682700" cy="16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usic clip art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737" y="1590300"/>
            <a:ext cx="972374" cy="83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231575" y="231100"/>
            <a:ext cx="7038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280600" y="1105875"/>
            <a:ext cx="8781000" cy="44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write HW in planners every day.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0" lang="en-US" sz="24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should sign Student Planner every night.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0" lang="en-US" sz="24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Nightly Homework:</a:t>
            </a:r>
          </a:p>
          <a:p>
            <a:pPr indent="-381000" lvl="1" marL="9144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1"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-20 min. (Reading Log) Due Fridays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1"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 Worksheet - Choice Menu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1"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Vocabulary Worksheet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1" i="1"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  - Odd numbers Mon-Thurs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Spanish (Tues. and Thurs.)</a:t>
            </a:r>
          </a:p>
          <a:p>
            <a: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 </a:t>
            </a:r>
          </a:p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new content, just practice. If questions, circle and ask the next day</a:t>
            </a:r>
          </a:p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Projects typically done in class, but research will sometimes be done for homework or class novel read for homework. Will adjust nightly homework to fit 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87900" y="210425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Behavior System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01800" y="1276500"/>
            <a:ext cx="81543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Tickets</a:t>
            </a:r>
          </a:p>
          <a:p>
            <a:pPr indent="-3810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 out tickets for positive behavior. </a:t>
            </a:r>
          </a:p>
          <a:p>
            <a:pPr indent="-3810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Smiley/sad faces on board for whole class participation</a:t>
            </a:r>
          </a:p>
          <a:p>
            <a:pPr indent="-3810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end of the week, will have raffle for students to choose from prize box or coupons</a:t>
            </a:r>
          </a:p>
          <a:p>
            <a:pPr indent="-3810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is NO certain amount of tags a child should get, just focus on positive behavior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sheets as needed, to be signed by parents - Students may not be allowed to participate in raffle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87900" y="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41275" y="844957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826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</a:t>
            </a: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Thursday: Math Drills</a:t>
            </a:r>
          </a:p>
          <a:p>
            <a:pPr indent="-4826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Fridays: Spelling, Reading, Vocabulary and Grammar Tests</a:t>
            </a:r>
          </a:p>
          <a:p>
            <a:pPr indent="-4826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 and/or Thursdays: Spanish</a:t>
            </a:r>
          </a:p>
          <a:p>
            <a:pPr indent="-482600" lvl="0" marL="45720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 and Social Studies - will announce ahead of time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 Tests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Taken  on c</a:t>
            </a: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omputers</a:t>
            </a:r>
          </a:p>
          <a:p>
            <a:pPr indent="-4572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 shorter </a:t>
            </a:r>
          </a:p>
          <a:p>
            <a:pPr indent="-457200" lvl="1" marL="9144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30 min. each for Reading &amp; Math</a:t>
            </a:r>
          </a:p>
          <a:p>
            <a:pPr indent="-4572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 more info about student</a:t>
            </a:r>
          </a:p>
          <a:p>
            <a:pPr indent="-457200" lvl="0" marL="457200" rtl="0">
              <a:lnSpc>
                <a:spcPct val="90000"/>
              </a:lnSpc>
              <a:spcBef>
                <a:spcPts val="48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6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Taken four times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600" y="152400"/>
            <a:ext cx="21717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School Speak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 will be switching over to school speak as a school! Right now it is just grades and attendance.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 administration will send out more info about when we will move email to school speak, for now just continue using fast direct.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Grades will be posted in school speak in the middle and at the end of each quarter.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5694749" y="3677475"/>
            <a:ext cx="33168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Archdiocese Grading Scale</a:t>
            </a: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5505050" y="2280925"/>
            <a:ext cx="4202100" cy="1218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6" name="Shape 186"/>
          <p:cNvGraphicFramePr/>
          <p:nvPr/>
        </p:nvGraphicFramePr>
        <p:xfrm>
          <a:off x="1768137" y="9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{3513DD6E-3687-47E8-BA01-7764BB3FF300}</a:tableStyleId>
              </a:tblPr>
              <a:tblGrid>
                <a:gridCol w="675750"/>
                <a:gridCol w="382850"/>
                <a:gridCol w="1086000"/>
                <a:gridCol w="382850"/>
                <a:gridCol w="382850"/>
                <a:gridCol w="1796800"/>
              </a:tblGrid>
              <a:tr h="3922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 u="sng">
                          <a:highlight>
                            <a:srgbClr val="FFFFFF"/>
                          </a:highlight>
                        </a:rPr>
                        <a:t>Grade Scale</a:t>
                      </a:r>
                    </a:p>
                  </a:txBody>
                  <a:tcPr marT="63500" marB="63500" marR="63500" marL="63500"/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 hMerge="1"/>
                <a:tc hMerge="1"/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A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96-100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A-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93-95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B+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91-92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B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87-90</a:t>
                      </a:r>
                    </a:p>
                  </a:txBody>
                  <a:tcPr marT="63500" marB="63500" marR="63500" marL="63500"/>
                </a:tc>
                <a:tc gridSpan="3" row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 anchor="b"/>
                </a:tc>
                <a:tc rowSpan="2" hMerge="1"/>
                <a:tc rowSpan="2" hMerge="1"/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B-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84-86</a:t>
                      </a:r>
                    </a:p>
                  </a:txBody>
                  <a:tcPr marT="63500" marB="63500" marR="63500" marL="63500"/>
                </a:tc>
                <a:tc gridSpan="3" vMerge="1"/>
                <a:tc hMerge="1" vMerge="1"/>
                <a:tc hMerge="1" vMerge="1"/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C+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81-83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C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74-80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C-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70-73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D+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67-69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D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63-66</a:t>
                      </a:r>
                    </a:p>
                  </a:txBody>
                  <a:tcPr marT="63500" marB="63500" marR="63500" marL="63500"/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 anchor="b"/>
                </a:tc>
                <a:tc hMerge="1"/>
                <a:tc hMerge="1"/>
              </a:tr>
              <a:tr h="392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D-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60-62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  <a:tr h="70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highlight>
                            <a:srgbClr val="FFFFFF"/>
                          </a:highlight>
                        </a:rPr>
                        <a:t>F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=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highlight>
                            <a:srgbClr val="FFFFFF"/>
                          </a:highlight>
                        </a:rPr>
                        <a:t>59 and below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222149" y="381000"/>
            <a:ext cx="59256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</a:t>
            </a: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b="1" i="0" lang="en-US" sz="4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ebsite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750900" y="1458900"/>
            <a:ext cx="78684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class site for is </a:t>
            </a:r>
            <a:r>
              <a:rPr lang="en-US" sz="3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http://saintbrigidmskelly.weebly.com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for class/school updates/resources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post this slideshow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87625" y="309650"/>
            <a:ext cx="70389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 in the morning</a:t>
            </a:r>
          </a:p>
          <a:p>
            <a:pPr indent="-355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Planner</a:t>
            </a:r>
          </a:p>
          <a:p>
            <a:pPr indent="-355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Fastdirect, will even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tually be switching to school speak</a:t>
            </a:r>
          </a:p>
          <a:p>
            <a:pPr indent="-355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</a:t>
            </a:r>
            <a:r>
              <a:rPr lang="en-US" sz="3000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nkelly@saintbrigidsf.org</a:t>
            </a:r>
          </a:p>
          <a:p>
            <a:pPr indent="-355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school</a:t>
            </a:r>
          </a:p>
          <a:p>
            <a:pPr indent="-355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Comic Sans MS"/>
            </a:pPr>
            <a:r>
              <a:rPr lang="en-US" sz="30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Teacher Conferences are November 7-10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parent teacher clip art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450" y="1015025"/>
            <a:ext cx="2087225" cy="20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531550" y="1576550"/>
            <a:ext cx="79053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Aftercare HW Policy - No returning to the classroom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 everyday please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*Reusable water recommended!*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  <a:buChar char="❖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Vacations - Worksheets not given ahead of time when missing school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860999" y="633075"/>
            <a:ext cx="59256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Miscellaneous Policies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297500" y="265500"/>
            <a:ext cx="70389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Ms. </a:t>
            </a: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Kelly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18750" y="1645250"/>
            <a:ext cx="83964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6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Born and raised in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Windsor, California</a:t>
            </a:r>
          </a:p>
          <a:p>
            <a:pPr indent="-4064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Attended Santa Clara University, BA in History</a:t>
            </a:r>
          </a:p>
          <a:p>
            <a:pPr indent="-4064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M.Ed from University of Notre Dame, ACE program </a:t>
            </a:r>
          </a:p>
          <a:p>
            <a:pPr indent="-4064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Previously taught 3rd grade in Sacramento</a:t>
            </a:r>
          </a:p>
          <a:p>
            <a:pPr indent="-4064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year at St. Brigid’s! </a:t>
            </a:r>
          </a:p>
          <a:p>
            <a:pPr indent="0" lvl="0" marL="13716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982750" y="179975"/>
            <a:ext cx="70389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b="1"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Miscellaneous Information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4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98400" y="1221850"/>
            <a:ext cx="8033100" cy="5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Backpacks should be light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b="0" i="0" lang="en-US" sz="24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Afterschool Care – Students not picked up need to be taken to afterschool care by 3</a:t>
            </a: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:00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Birthday celebrations on birthday, if on weekend on friday. Please only bring healthy snacks (NO NUTS!)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 folders should be sent by back Thursday signed </a:t>
            </a:r>
          </a:p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Holiday Parties- Christmas, Easter, End of School Year </a:t>
            </a:r>
          </a:p>
          <a:p>
            <a:pPr indent="-3810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 release forms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17145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17145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Field Trips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omic Sans MS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Field trips: Will be sending out info soon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Comic Sans MS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Symphony on November 29th at 10 am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Comic Sans MS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Field Day on May 3rd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Comic Sans MS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Class mass is February 14th, Ash Wednesday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omic Sans MS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If you are able to drive, please take a driver’s release form on the way out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Scholastic Book Orders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297500" y="1626225"/>
            <a:ext cx="73992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www.scholastic.com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Code: PH8TD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Order is submitted by the end of each month</a:t>
            </a:r>
          </a:p>
          <a:p>
            <a:pPr indent="-4191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 or by check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purchases = points I can use! Especially for class sets of novels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scholastic book order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400" y="1362900"/>
            <a:ext cx="1866451" cy="12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Wishlist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Index cards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Books!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Post-its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Cards (for math games)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Clipboards 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Toys and fun items for prize box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908925" y="2665425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7200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Questrial"/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Teaching Style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Questrial"/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Beliefs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593150" y="2071550"/>
            <a:ext cx="80442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Student-led learning and small groups 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levels - AR and Raz Kids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Bully free zone &amp; I-Feel Messages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Step Program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Growth Mindset vs. Fixed mindset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magic of mistakes 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community and Set up 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Morning Meetings and themes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classroom norms and expectations</a:t>
            </a:r>
          </a:p>
          <a:p>
            <a:pPr indent="0" lvl="0" marL="13716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47875" y="637375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Mathematics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33425" y="1912875"/>
            <a:ext cx="86121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Unit - place value, addition, subtraction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Multiplication and division-- 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 digit</a:t>
            </a:r>
          </a:p>
          <a:p>
            <a:pPr indent="-419100" lvl="0" marL="4572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Fractions - adding, subtracting, multiplying</a:t>
            </a:r>
          </a:p>
          <a:p>
            <a:pPr indent="-419100" lvl="0" marL="4572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Introducing decimals </a:t>
            </a:r>
          </a:p>
          <a:p>
            <a:pPr indent="-419100" lvl="0" marL="4572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Multistep word problems</a:t>
            </a:r>
          </a:p>
          <a:p>
            <a:pPr indent="-419100" lvl="0" marL="4572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Measurement - metric system, line plots, 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measuring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angles</a:t>
            </a:r>
          </a:p>
          <a:p>
            <a:pPr indent="-419100" lvl="0" marL="4572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Geometry - shapes, </a:t>
            </a: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area/perimeter</a:t>
            </a:r>
          </a:p>
          <a:p>
            <a:pPr indent="0" lvl="0" marL="0">
              <a:spcBef>
                <a:spcPts val="60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math clip art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675" y="409075"/>
            <a:ext cx="1468558" cy="12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Language Arts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259500" y="2090075"/>
            <a:ext cx="86187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Daily 4 centers 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Novel studies and book clubs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strategies and CAFE Skills 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Friday tests - Spelling, Vocab., Grammar, and Reading Comprehension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reading clip art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500" y="606850"/>
            <a:ext cx="2298825" cy="1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Language Arts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59500" y="2090075"/>
            <a:ext cx="86187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main types of writing</a:t>
            </a:r>
          </a:p>
          <a:p>
            <a:pPr indent="-4191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Informational - Biographies, Reports</a:t>
            </a:r>
          </a:p>
          <a:p>
            <a:pPr indent="-4191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Opinion - Advertisements, persuasive letters</a:t>
            </a:r>
          </a:p>
          <a:p>
            <a:pPr indent="-419100" lvl="1" marL="9144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Narrative - Pioneer journal, Myths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 result for reading clip art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500" y="606850"/>
            <a:ext cx="2298825" cy="1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297500" y="269250"/>
            <a:ext cx="7038900" cy="1218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396875" y="1405325"/>
            <a:ext cx="76074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California history, geography, and economy </a:t>
            </a:r>
          </a:p>
          <a:p>
            <a:pPr indent="-4191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Missions</a:t>
            </a:r>
          </a:p>
          <a:p>
            <a:pPr indent="-4191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 rush</a:t>
            </a:r>
          </a:p>
          <a:p>
            <a:pPr indent="-4191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Pioneers</a:t>
            </a:r>
          </a:p>
          <a:p>
            <a:pPr indent="-4191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Statehood</a:t>
            </a:r>
          </a:p>
          <a:p>
            <a:pPr indent="-4191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California today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Step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777850" y="1362891"/>
            <a:ext cx="70389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t/>
            </a:r>
            <a:endParaRPr i="1"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1" marL="9144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Social-Emotional Program</a:t>
            </a:r>
          </a:p>
          <a:p>
            <a:pPr indent="-419100" lvl="1" marL="9144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Empathy, Dealing w/ Stress, Problem-Solving, Communication</a:t>
            </a:r>
          </a:p>
          <a:p>
            <a:pPr indent="-419100" lvl="1" marL="914400" rtl="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 for our differences</a:t>
            </a:r>
          </a:p>
          <a:p>
            <a:pPr indent="-419100" lvl="1" marL="914400">
              <a:spcBef>
                <a:spcPts val="60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have at home component </a:t>
            </a:r>
          </a:p>
        </p:txBody>
      </p:sp>
      <p:pic>
        <p:nvPicPr>
          <p:cNvPr descr="Image result for friends clip art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0" y="4666300"/>
            <a:ext cx="2092624" cy="143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Religion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Beatitudes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 commandments and Golden Rule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Golden Rule</a:t>
            </a:r>
          </a:p>
          <a:p>
            <a:pPr indent="-419100" lvl="0" marL="457200" rtl="0">
              <a:spcBef>
                <a:spcPts val="0"/>
              </a:spcBef>
              <a:buClr>
                <a:srgbClr val="0B5394"/>
              </a:buClr>
              <a:buSzPct val="100000"/>
              <a:buFont typeface="Comic Sans MS"/>
            </a:pPr>
            <a:r>
              <a:rPr lang="en-US" sz="3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Ties in with Art, Health, and Music</a:t>
            </a:r>
          </a:p>
        </p:txBody>
      </p:sp>
      <p:pic>
        <p:nvPicPr>
          <p:cNvPr descr="Image result for religion clip art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100" y="231962"/>
            <a:ext cx="2646350" cy="180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holic border clip art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425" y="5335850"/>
            <a:ext cx="6643150" cy="15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